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30"/>
  </p:notesMasterIdLst>
  <p:sldIdLst>
    <p:sldId id="256" r:id="rId2"/>
    <p:sldId id="259" r:id="rId3"/>
    <p:sldId id="257" r:id="rId4"/>
    <p:sldId id="261" r:id="rId5"/>
    <p:sldId id="260" r:id="rId6"/>
    <p:sldId id="262" r:id="rId7"/>
    <p:sldId id="263" r:id="rId8"/>
    <p:sldId id="348" r:id="rId9"/>
    <p:sldId id="347" r:id="rId10"/>
    <p:sldId id="267" r:id="rId11"/>
    <p:sldId id="265" r:id="rId12"/>
    <p:sldId id="266" r:id="rId13"/>
    <p:sldId id="270" r:id="rId14"/>
    <p:sldId id="269" r:id="rId15"/>
    <p:sldId id="349" r:id="rId16"/>
    <p:sldId id="274" r:id="rId17"/>
    <p:sldId id="268" r:id="rId18"/>
    <p:sldId id="271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5" r:id="rId28"/>
    <p:sldId id="286" r:id="rId29"/>
  </p:sldIdLst>
  <p:sldSz cx="9144000" cy="5143500" type="screen16x9"/>
  <p:notesSz cx="6858000" cy="9144000"/>
  <p:embeddedFontLst>
    <p:embeddedFont>
      <p:font typeface="Crimson Text" panose="020B0604020202020204" charset="0"/>
      <p:regular r:id="rId31"/>
      <p:bold r:id="rId32"/>
      <p:italic r:id="rId33"/>
      <p:boldItalic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Merriweather Light" panose="00000400000000000000" pitchFamily="2" charset="0"/>
      <p:regular r:id="rId39"/>
      <p:bold r:id="rId40"/>
      <p:italic r:id="rId41"/>
      <p:boldItalic r:id="rId42"/>
    </p:embeddedFont>
    <p:embeddedFont>
      <p:font typeface="Montserrat" panose="00000500000000000000" pitchFamily="2" charset="0"/>
      <p:regular r:id="rId43"/>
      <p:bold r:id="rId44"/>
      <p:italic r:id="rId45"/>
      <p:boldItalic r:id="rId46"/>
    </p:embeddedFont>
    <p:embeddedFont>
      <p:font typeface="Vidaloka" panose="020B060402020202020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59E86D-0CDF-44FD-9CB1-86F79FC95902}">
  <a:tblStyle styleId="{7159E86D-0CDF-44FD-9CB1-86F79FC959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660"/>
  </p:normalViewPr>
  <p:slideViewPr>
    <p:cSldViewPr snapToGrid="0">
      <p:cViewPr>
        <p:scale>
          <a:sx n="100" d="100"/>
          <a:sy n="100" d="100"/>
        </p:scale>
        <p:origin x="570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5aad17d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5aad17d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07a9a8b46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07a9a8b46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>
          <a:extLst>
            <a:ext uri="{FF2B5EF4-FFF2-40B4-BE49-F238E27FC236}">
              <a16:creationId xmlns:a16="http://schemas.microsoft.com/office/drawing/2014/main" id="{FE533648-3123-A059-F83F-6E6E8F790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cc7554a049_0_374:notes">
            <a:extLst>
              <a:ext uri="{FF2B5EF4-FFF2-40B4-BE49-F238E27FC236}">
                <a16:creationId xmlns:a16="http://schemas.microsoft.com/office/drawing/2014/main" id="{6A61AEBA-F7DA-82CC-55C4-2BAF0F2EF3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cc7554a049_0_374:notes">
            <a:extLst>
              <a:ext uri="{FF2B5EF4-FFF2-40B4-BE49-F238E27FC236}">
                <a16:creationId xmlns:a16="http://schemas.microsoft.com/office/drawing/2014/main" id="{C4EDFC25-1E5D-78A7-ED29-D98AA92D15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849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07aaa41fe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07aaa41fe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07aaa41f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07aaa41f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07aaa41fe9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07aaa41fe9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cc7554a04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cc7554a04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07aaa41fe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07aaa41fe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cc7554a049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cc7554a049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07aaa41fe9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07aaa41fe9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cc7554a049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cc7554a049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>
          <a:extLst>
            <a:ext uri="{FF2B5EF4-FFF2-40B4-BE49-F238E27FC236}">
              <a16:creationId xmlns:a16="http://schemas.microsoft.com/office/drawing/2014/main" id="{C288A9F1-1C1E-6CAF-16C7-02FF1181D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cc7554a049_0_363:notes">
            <a:extLst>
              <a:ext uri="{FF2B5EF4-FFF2-40B4-BE49-F238E27FC236}">
                <a16:creationId xmlns:a16="http://schemas.microsoft.com/office/drawing/2014/main" id="{3F15C152-5D1A-C804-16C6-77EEFC20C1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cc7554a049_0_363:notes">
            <a:extLst>
              <a:ext uri="{FF2B5EF4-FFF2-40B4-BE49-F238E27FC236}">
                <a16:creationId xmlns:a16="http://schemas.microsoft.com/office/drawing/2014/main" id="{67190A96-A2A8-075F-B56F-43CD670CDB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017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>
          <a:extLst>
            <a:ext uri="{FF2B5EF4-FFF2-40B4-BE49-F238E27FC236}">
              <a16:creationId xmlns:a16="http://schemas.microsoft.com/office/drawing/2014/main" id="{8C65BC1D-A62C-5433-E8AD-F0DF780C9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cc7554a049_0_363:notes">
            <a:extLst>
              <a:ext uri="{FF2B5EF4-FFF2-40B4-BE49-F238E27FC236}">
                <a16:creationId xmlns:a16="http://schemas.microsoft.com/office/drawing/2014/main" id="{488F4C31-5BA8-AE95-1CD5-FE71BA136A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cc7554a049_0_363:notes">
            <a:extLst>
              <a:ext uri="{FF2B5EF4-FFF2-40B4-BE49-F238E27FC236}">
                <a16:creationId xmlns:a16="http://schemas.microsoft.com/office/drawing/2014/main" id="{03AC5D56-C040-13ED-15E7-511F450396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777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8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6" name="Google Shape;146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2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2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427325" y="2511800"/>
            <a:ext cx="4965600" cy="111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831625" y="3625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1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62" name="Google Shape;162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2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3" name="Google Shape;183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9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94" name="Google Shape;194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67300" y="2366275"/>
            <a:ext cx="74094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3052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4346500" y="2467375"/>
            <a:ext cx="4083600" cy="120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021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1" name="Google Shape;201;p27"/>
          <p:cNvSpPr txBox="1">
            <a:spLocks noGrp="1"/>
          </p:cNvSpPr>
          <p:nvPr>
            <p:ph type="subTitle" idx="1"/>
          </p:nvPr>
        </p:nvSpPr>
        <p:spPr>
          <a:xfrm>
            <a:off x="4346500" y="3649675"/>
            <a:ext cx="40836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2" name="Google Shape;202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0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40095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8" name="Google Shape;208;p28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24" name="Google Shape;224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3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8" name="Google Shape;23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5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5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5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2" r:id="rId19"/>
    <p:sldLayoutId id="2147483673" r:id="rId20"/>
    <p:sldLayoutId id="2147483674" r:id="rId21"/>
    <p:sldLayoutId id="2147483676" r:id="rId22"/>
    <p:sldLayoutId id="2147483677" r:id="rId23"/>
    <p:sldLayoutId id="2147483697" r:id="rId24"/>
    <p:sldLayoutId id="2147483698" r:id="rId25"/>
    <p:sldLayoutId id="2147483699" r:id="rId26"/>
    <p:sldLayoutId id="2147483700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ctrTitle"/>
          </p:nvPr>
        </p:nvSpPr>
        <p:spPr>
          <a:xfrm>
            <a:off x="1039950" y="777806"/>
            <a:ext cx="7247467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3600" b="1" dirty="0"/>
              <a:t>Gestion des documents d’une Bibliothèque</a:t>
            </a:r>
            <a:br>
              <a:rPr lang="fr-FR" sz="3600" b="1" dirty="0"/>
            </a:br>
            <a:r>
              <a:rPr lang="fr-FR" sz="3600" b="1" dirty="0"/>
              <a:t>municipale </a:t>
            </a:r>
            <a:endParaRPr sz="3600" b="1" dirty="0"/>
          </a:p>
        </p:txBody>
      </p:sp>
      <p:sp>
        <p:nvSpPr>
          <p:cNvPr id="489" name="Google Shape;489;p60"/>
          <p:cNvSpPr txBox="1">
            <a:spLocks noGrp="1"/>
          </p:cNvSpPr>
          <p:nvPr>
            <p:ph type="subTitle" idx="1"/>
          </p:nvPr>
        </p:nvSpPr>
        <p:spPr>
          <a:xfrm>
            <a:off x="553156" y="2830406"/>
            <a:ext cx="3769117" cy="1620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Réalisé par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	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KERROUM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MOUSSA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Yassine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MALIKI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Omar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BARHOINE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Ayoub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1E60CDD-F891-DB5E-9069-EAE314DE4B87}"/>
              </a:ext>
            </a:extLst>
          </p:cNvPr>
          <p:cNvSpPr txBox="1"/>
          <p:nvPr/>
        </p:nvSpPr>
        <p:spPr>
          <a:xfrm>
            <a:off x="5408750" y="3296355"/>
            <a:ext cx="3182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Encadré par :</a:t>
            </a:r>
          </a:p>
          <a:p>
            <a:r>
              <a:rPr lang="fr-FR" dirty="0"/>
              <a:t>	   </a:t>
            </a:r>
            <a:r>
              <a:rPr lang="fr-FR" b="1" dirty="0"/>
              <a:t>M. EL KAFHALI </a:t>
            </a:r>
            <a:r>
              <a:rPr lang="fr-FR" dirty="0"/>
              <a:t>Said</a:t>
            </a:r>
          </a:p>
        </p:txBody>
      </p:sp>
      <p:pic>
        <p:nvPicPr>
          <p:cNvPr id="4" name="Image 3" descr="Une image contenant texte, Police, affiche, graphisme&#10;&#10;Le contenu généré par l’IA peut être incorrect.">
            <a:extLst>
              <a:ext uri="{FF2B5EF4-FFF2-40B4-BE49-F238E27FC236}">
                <a16:creationId xmlns:a16="http://schemas.microsoft.com/office/drawing/2014/main" id="{50C27D81-9385-2CF6-3235-CA0376DD8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911" y="311857"/>
            <a:ext cx="1332089" cy="1332089"/>
          </a:xfrm>
          <a:prstGeom prst="rect">
            <a:avLst/>
          </a:prstGeom>
        </p:spPr>
      </p:pic>
      <p:pic>
        <p:nvPicPr>
          <p:cNvPr id="6" name="Image 5" descr="Une image contenant texte, capture d’écran, Police, Graphique&#10;&#10;Le contenu généré par l’IA peut être incorrect.">
            <a:extLst>
              <a:ext uri="{FF2B5EF4-FFF2-40B4-BE49-F238E27FC236}">
                <a16:creationId xmlns:a16="http://schemas.microsoft.com/office/drawing/2014/main" id="{47D83208-695F-0651-88CE-89E5080EA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9" y="311857"/>
            <a:ext cx="1336058" cy="1244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1"/>
          <p:cNvSpPr txBox="1">
            <a:spLocks noGrp="1"/>
          </p:cNvSpPr>
          <p:nvPr>
            <p:ph type="title"/>
          </p:nvPr>
        </p:nvSpPr>
        <p:spPr>
          <a:xfrm>
            <a:off x="1014346" y="470817"/>
            <a:ext cx="6549209" cy="11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dirty="0"/>
              <a:t>2. Besoins non fonctionnels</a:t>
            </a:r>
            <a:endParaRPr sz="3200" dirty="0"/>
          </a:p>
        </p:txBody>
      </p:sp>
      <p:sp>
        <p:nvSpPr>
          <p:cNvPr id="9" name="Phylactère : pensées 8">
            <a:extLst>
              <a:ext uri="{FF2B5EF4-FFF2-40B4-BE49-F238E27FC236}">
                <a16:creationId xmlns:a16="http://schemas.microsoft.com/office/drawing/2014/main" id="{DCDDE8E8-64D5-DE59-C70E-BFD3FA5F22E6}"/>
              </a:ext>
            </a:extLst>
          </p:cNvPr>
          <p:cNvSpPr/>
          <p:nvPr/>
        </p:nvSpPr>
        <p:spPr>
          <a:xfrm>
            <a:off x="1873956" y="2939358"/>
            <a:ext cx="2460978" cy="987634"/>
          </a:xfrm>
          <a:prstGeom prst="cloud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>
                    <a:lumMod val="10000"/>
                  </a:schemeClr>
                </a:solidFill>
              </a:rPr>
              <a:t>    Sécurité</a:t>
            </a:r>
          </a:p>
        </p:txBody>
      </p:sp>
      <p:sp>
        <p:nvSpPr>
          <p:cNvPr id="10" name="Phylactère : pensées 9">
            <a:extLst>
              <a:ext uri="{FF2B5EF4-FFF2-40B4-BE49-F238E27FC236}">
                <a16:creationId xmlns:a16="http://schemas.microsoft.com/office/drawing/2014/main" id="{66AF03ED-2B67-B855-15F6-83DBE417327C}"/>
              </a:ext>
            </a:extLst>
          </p:cNvPr>
          <p:cNvSpPr/>
          <p:nvPr/>
        </p:nvSpPr>
        <p:spPr>
          <a:xfrm>
            <a:off x="298329" y="1584116"/>
            <a:ext cx="2460978" cy="987634"/>
          </a:xfrm>
          <a:prstGeom prst="cloud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>
                    <a:lumMod val="10000"/>
                  </a:schemeClr>
                </a:solidFill>
              </a:rPr>
              <a:t>    Performance </a:t>
            </a:r>
          </a:p>
        </p:txBody>
      </p:sp>
      <p:sp>
        <p:nvSpPr>
          <p:cNvPr id="11" name="Phylactère : pensées 10">
            <a:extLst>
              <a:ext uri="{FF2B5EF4-FFF2-40B4-BE49-F238E27FC236}">
                <a16:creationId xmlns:a16="http://schemas.microsoft.com/office/drawing/2014/main" id="{86C08FC0-2F36-10FC-D11B-11E367ED566B}"/>
              </a:ext>
            </a:extLst>
          </p:cNvPr>
          <p:cNvSpPr/>
          <p:nvPr/>
        </p:nvSpPr>
        <p:spPr>
          <a:xfrm>
            <a:off x="4504267" y="1584117"/>
            <a:ext cx="2460978" cy="987634"/>
          </a:xfrm>
          <a:prstGeom prst="cloud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>
                    <a:lumMod val="10000"/>
                  </a:schemeClr>
                </a:solidFill>
              </a:rPr>
              <a:t>   Maintenabilité</a:t>
            </a:r>
          </a:p>
        </p:txBody>
      </p:sp>
      <p:sp>
        <p:nvSpPr>
          <p:cNvPr id="12" name="Phylactère : pensées 11">
            <a:extLst>
              <a:ext uri="{FF2B5EF4-FFF2-40B4-BE49-F238E27FC236}">
                <a16:creationId xmlns:a16="http://schemas.microsoft.com/office/drawing/2014/main" id="{764B74E1-2C04-4C21-44EE-A1D6B624D8F4}"/>
              </a:ext>
            </a:extLst>
          </p:cNvPr>
          <p:cNvSpPr/>
          <p:nvPr/>
        </p:nvSpPr>
        <p:spPr>
          <a:xfrm>
            <a:off x="6039555" y="2939358"/>
            <a:ext cx="2460978" cy="987634"/>
          </a:xfrm>
          <a:prstGeom prst="cloud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>
                    <a:lumMod val="10000"/>
                  </a:schemeClr>
                </a:solidFill>
              </a:rPr>
              <a:t>   Simplicité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diagramme, croquis, Plan&#10;&#10;Le contenu généré par l’IA peut être incorrect.">
            <a:extLst>
              <a:ext uri="{FF2B5EF4-FFF2-40B4-BE49-F238E27FC236}">
                <a16:creationId xmlns:a16="http://schemas.microsoft.com/office/drawing/2014/main" id="{722FAF8E-FEB6-D7F5-33BB-F841EBB1E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818" y="476249"/>
            <a:ext cx="5960364" cy="4150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0"/>
          <p:cNvSpPr txBox="1">
            <a:spLocks noGrp="1"/>
          </p:cNvSpPr>
          <p:nvPr>
            <p:ph type="title"/>
          </p:nvPr>
        </p:nvSpPr>
        <p:spPr>
          <a:xfrm>
            <a:off x="-1842034" y="349798"/>
            <a:ext cx="74094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+mj-lt"/>
              </a:rPr>
              <a:t>1.2 Diagramme de classe</a:t>
            </a:r>
            <a:endParaRPr sz="16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" name="Image 2" descr="Une image contenant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866ECDC5-37CC-DDBE-DF43-2C260E901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224" y="737024"/>
            <a:ext cx="5169552" cy="3969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F594A0EA-BA78-1995-CD88-9738CF3192C8}"/>
              </a:ext>
            </a:extLst>
          </p:cNvPr>
          <p:cNvSpPr txBox="1"/>
          <p:nvPr/>
        </p:nvSpPr>
        <p:spPr>
          <a:xfrm>
            <a:off x="711199" y="1580444"/>
            <a:ext cx="58702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400" dirty="0">
                <a:latin typeface="Vidaloka" panose="020B0604020202020204" charset="0"/>
              </a:rPr>
              <a:t>IV. </a:t>
            </a:r>
            <a:r>
              <a:rPr lang="en" sz="4400" u="sng" dirty="0">
                <a:latin typeface="Vidaloka" panose="020B0604020202020204" charset="0"/>
              </a:rPr>
              <a:t>Technologies utilisées</a:t>
            </a:r>
            <a:endParaRPr lang="fr-FR" sz="4400" u="sng" dirty="0">
              <a:latin typeface="Vidaloka" panose="020B06040202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0301A2FF-FDD4-1104-53B3-905C07E8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104" y="914242"/>
            <a:ext cx="1657650" cy="815622"/>
          </a:xfrm>
          <a:prstGeom prst="rect">
            <a:avLst/>
          </a:prstGeom>
        </p:spPr>
      </p:pic>
      <p:pic>
        <p:nvPicPr>
          <p:cNvPr id="9" name="Image 8" descr="Une image contenant Graphique, graphism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912D71D-32E4-0570-2CA1-15A3FCFFC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61" y="935149"/>
            <a:ext cx="1002492" cy="1002492"/>
          </a:xfrm>
          <a:prstGeom prst="rect">
            <a:avLst/>
          </a:prstGeom>
        </p:spPr>
      </p:pic>
      <p:pic>
        <p:nvPicPr>
          <p:cNvPr id="25" name="Image 24" descr="Une image contenant clipart, Graphique, symbole, conception&#10;&#10;Le contenu généré par l’IA peut être incorrect.">
            <a:extLst>
              <a:ext uri="{FF2B5EF4-FFF2-40B4-BE49-F238E27FC236}">
                <a16:creationId xmlns:a16="http://schemas.microsoft.com/office/drawing/2014/main" id="{27532D18-CFFB-1309-8ED3-45715F913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603" y="2731394"/>
            <a:ext cx="951452" cy="981155"/>
          </a:xfrm>
          <a:prstGeom prst="rect">
            <a:avLst/>
          </a:prstGeom>
        </p:spPr>
      </p:pic>
      <p:pic>
        <p:nvPicPr>
          <p:cNvPr id="27" name="Image 26" descr="Une image contenant Graphique, orange, logo, Caractère coloré&#10;&#10;Le contenu généré par l’IA peut être incorrect.">
            <a:extLst>
              <a:ext uri="{FF2B5EF4-FFF2-40B4-BE49-F238E27FC236}">
                <a16:creationId xmlns:a16="http://schemas.microsoft.com/office/drawing/2014/main" id="{F54DE49A-C1D7-61A5-5D13-F3891AAF0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561" y="2632359"/>
            <a:ext cx="1097844" cy="109784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DA4776A-8775-68BB-812A-C86B25AAAD4D}"/>
              </a:ext>
            </a:extLst>
          </p:cNvPr>
          <p:cNvSpPr/>
          <p:nvPr/>
        </p:nvSpPr>
        <p:spPr>
          <a:xfrm>
            <a:off x="2969632" y="772258"/>
            <a:ext cx="45719" cy="3436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866B10-3A53-7246-CC9A-41837C4B67C8}"/>
              </a:ext>
            </a:extLst>
          </p:cNvPr>
          <p:cNvSpPr/>
          <p:nvPr/>
        </p:nvSpPr>
        <p:spPr>
          <a:xfrm rot="16200000" flipH="1">
            <a:off x="3014514" y="187205"/>
            <a:ext cx="60180" cy="45438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C575F4-7588-F1FF-DA0B-76E1745B0FA3}"/>
              </a:ext>
            </a:extLst>
          </p:cNvPr>
          <p:cNvSpPr/>
          <p:nvPr/>
        </p:nvSpPr>
        <p:spPr>
          <a:xfrm>
            <a:off x="5325105" y="745680"/>
            <a:ext cx="45719" cy="3462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08" name="Image 607" descr="Une image contenant capture d’écran, orange, conception&#10;&#10;Le contenu généré par l’IA peut être incorrect.">
            <a:extLst>
              <a:ext uri="{FF2B5EF4-FFF2-40B4-BE49-F238E27FC236}">
                <a16:creationId xmlns:a16="http://schemas.microsoft.com/office/drawing/2014/main" id="{960450D4-544A-E009-9BD6-3A7EC6DA4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944" y="1927772"/>
            <a:ext cx="1909509" cy="1002492"/>
          </a:xfrm>
          <a:prstGeom prst="rect">
            <a:avLst/>
          </a:prstGeom>
        </p:spPr>
      </p:pic>
      <p:sp>
        <p:nvSpPr>
          <p:cNvPr id="621" name="ZoneTexte 620">
            <a:extLst>
              <a:ext uri="{FF2B5EF4-FFF2-40B4-BE49-F238E27FC236}">
                <a16:creationId xmlns:a16="http://schemas.microsoft.com/office/drawing/2014/main" id="{3DC5735E-044A-3B73-D1A4-209FD0195B63}"/>
              </a:ext>
            </a:extLst>
          </p:cNvPr>
          <p:cNvSpPr txBox="1"/>
          <p:nvPr/>
        </p:nvSpPr>
        <p:spPr>
          <a:xfrm>
            <a:off x="1275560" y="1975553"/>
            <a:ext cx="1761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Intellij idea</a:t>
            </a:r>
          </a:p>
        </p:txBody>
      </p:sp>
      <p:sp>
        <p:nvSpPr>
          <p:cNvPr id="622" name="ZoneTexte 621">
            <a:extLst>
              <a:ext uri="{FF2B5EF4-FFF2-40B4-BE49-F238E27FC236}">
                <a16:creationId xmlns:a16="http://schemas.microsoft.com/office/drawing/2014/main" id="{60DA60F2-BFB9-F759-518F-56A13FF20C3A}"/>
              </a:ext>
            </a:extLst>
          </p:cNvPr>
          <p:cNvSpPr txBox="1"/>
          <p:nvPr/>
        </p:nvSpPr>
        <p:spPr>
          <a:xfrm>
            <a:off x="1275561" y="3757412"/>
            <a:ext cx="1761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SceneBuilder</a:t>
            </a:r>
          </a:p>
        </p:txBody>
      </p:sp>
      <p:sp>
        <p:nvSpPr>
          <p:cNvPr id="623" name="ZoneTexte 622">
            <a:extLst>
              <a:ext uri="{FF2B5EF4-FFF2-40B4-BE49-F238E27FC236}">
                <a16:creationId xmlns:a16="http://schemas.microsoft.com/office/drawing/2014/main" id="{535F420A-33C0-C515-D818-793FC3AA7A7A}"/>
              </a:ext>
            </a:extLst>
          </p:cNvPr>
          <p:cNvSpPr txBox="1"/>
          <p:nvPr/>
        </p:nvSpPr>
        <p:spPr>
          <a:xfrm>
            <a:off x="3585314" y="1975552"/>
            <a:ext cx="1761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</a:t>
            </a:r>
            <a:r>
              <a:rPr lang="fr-FR" b="1" u="sng" dirty="0"/>
              <a:t>JavaFX</a:t>
            </a:r>
          </a:p>
        </p:txBody>
      </p:sp>
      <p:sp>
        <p:nvSpPr>
          <p:cNvPr id="624" name="ZoneTexte 623">
            <a:extLst>
              <a:ext uri="{FF2B5EF4-FFF2-40B4-BE49-F238E27FC236}">
                <a16:creationId xmlns:a16="http://schemas.microsoft.com/office/drawing/2014/main" id="{DF752BD7-B367-3A46-BE6A-A586FDD565F2}"/>
              </a:ext>
            </a:extLst>
          </p:cNvPr>
          <p:cNvSpPr txBox="1"/>
          <p:nvPr/>
        </p:nvSpPr>
        <p:spPr>
          <a:xfrm>
            <a:off x="3645957" y="3757412"/>
            <a:ext cx="1761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PostgreSQL</a:t>
            </a:r>
          </a:p>
        </p:txBody>
      </p:sp>
      <p:sp>
        <p:nvSpPr>
          <p:cNvPr id="625" name="ZoneTexte 624">
            <a:extLst>
              <a:ext uri="{FF2B5EF4-FFF2-40B4-BE49-F238E27FC236}">
                <a16:creationId xmlns:a16="http://schemas.microsoft.com/office/drawing/2014/main" id="{703163F3-97FB-8B56-3204-933A8CF12693}"/>
              </a:ext>
            </a:extLst>
          </p:cNvPr>
          <p:cNvSpPr txBox="1"/>
          <p:nvPr/>
        </p:nvSpPr>
        <p:spPr>
          <a:xfrm>
            <a:off x="5969852" y="3027392"/>
            <a:ext cx="1761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  </a:t>
            </a:r>
            <a:r>
              <a:rPr lang="fr-FR" b="1" u="sng" dirty="0"/>
              <a:t>Draw.io</a:t>
            </a:r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C2F91CEB-F4AB-685D-E1F2-00819A1D38E3}"/>
              </a:ext>
            </a:extLst>
          </p:cNvPr>
          <p:cNvSpPr/>
          <p:nvPr/>
        </p:nvSpPr>
        <p:spPr>
          <a:xfrm>
            <a:off x="7559266" y="745679"/>
            <a:ext cx="45719" cy="35193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4B0A3216-BF11-E1B8-D8EF-B29DBB3626F9}"/>
              </a:ext>
            </a:extLst>
          </p:cNvPr>
          <p:cNvSpPr/>
          <p:nvPr/>
        </p:nvSpPr>
        <p:spPr>
          <a:xfrm rot="16200000" flipH="1">
            <a:off x="4165983" y="-2693324"/>
            <a:ext cx="45719" cy="6832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C3694203-8F5F-3186-AD4E-AA2EA8355C0C}"/>
              </a:ext>
            </a:extLst>
          </p:cNvPr>
          <p:cNvSpPr/>
          <p:nvPr/>
        </p:nvSpPr>
        <p:spPr>
          <a:xfrm rot="16200000" flipH="1">
            <a:off x="4165981" y="826071"/>
            <a:ext cx="45719" cy="6832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FF1E37D6-AB6E-7D0E-154B-74E68CE0F791}"/>
              </a:ext>
            </a:extLst>
          </p:cNvPr>
          <p:cNvSpPr/>
          <p:nvPr/>
        </p:nvSpPr>
        <p:spPr>
          <a:xfrm>
            <a:off x="764102" y="722819"/>
            <a:ext cx="45719" cy="35193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>
          <a:extLst>
            <a:ext uri="{FF2B5EF4-FFF2-40B4-BE49-F238E27FC236}">
              <a16:creationId xmlns:a16="http://schemas.microsoft.com/office/drawing/2014/main" id="{F37DEEFA-7531-EFE6-834D-1D8C2F3A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681C732-AC49-C744-43BA-181D0711D992}"/>
              </a:ext>
            </a:extLst>
          </p:cNvPr>
          <p:cNvSpPr txBox="1"/>
          <p:nvPr/>
        </p:nvSpPr>
        <p:spPr>
          <a:xfrm>
            <a:off x="711200" y="1320800"/>
            <a:ext cx="59379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Vidaloka" panose="020B0604020202020204" charset="0"/>
              </a:rPr>
              <a:t>V. </a:t>
            </a:r>
            <a:r>
              <a:rPr lang="fr-FR" sz="4400" u="sng" dirty="0">
                <a:latin typeface="Vidaloka" panose="020B0604020202020204" charset="0"/>
              </a:rPr>
              <a:t>Présentation de l’application</a:t>
            </a:r>
          </a:p>
        </p:txBody>
      </p:sp>
    </p:spTree>
    <p:extLst>
      <p:ext uri="{BB962C8B-B14F-4D97-AF65-F5344CB8AC3E}">
        <p14:creationId xmlns:p14="http://schemas.microsoft.com/office/powerpoint/2010/main" val="106884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ext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91C3A1C9-4549-F8B4-2AFD-BCB06D4CF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66" y="476559"/>
            <a:ext cx="6942667" cy="36100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43D3367-A335-29A2-B7A4-BD8ECA72C8FD}"/>
              </a:ext>
            </a:extLst>
          </p:cNvPr>
          <p:cNvSpPr txBox="1"/>
          <p:nvPr/>
        </p:nvSpPr>
        <p:spPr>
          <a:xfrm>
            <a:off x="3569743" y="4247077"/>
            <a:ext cx="300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latin typeface="Vidaloka" panose="020B0604020202020204" charset="0"/>
              </a:rPr>
              <a:t>Figure 1 : </a:t>
            </a:r>
            <a:r>
              <a:rPr lang="fr-FR" b="1" dirty="0">
                <a:latin typeface="Vidaloka" panose="020B0604020202020204" charset="0"/>
              </a:rPr>
              <a:t> </a:t>
            </a:r>
            <a:r>
              <a:rPr lang="fr-FR" dirty="0">
                <a:latin typeface="Vidaloka" panose="020B0604020202020204" charset="0"/>
              </a:rPr>
              <a:t>Page login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2"/>
          <p:cNvSpPr txBox="1"/>
          <p:nvPr/>
        </p:nvSpPr>
        <p:spPr>
          <a:xfrm>
            <a:off x="2549249" y="4104499"/>
            <a:ext cx="404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u="sng" dirty="0">
                <a:solidFill>
                  <a:schemeClr val="dk1"/>
                </a:solidFill>
                <a:latin typeface="Vidaloka" panose="020B0604020202020204" charset="0"/>
                <a:ea typeface="Montserrat"/>
                <a:cs typeface="Montserrat"/>
                <a:sym typeface="Montserrat"/>
              </a:rPr>
              <a:t>Figure 2 : </a:t>
            </a:r>
            <a:r>
              <a:rPr lang="fr-FR" dirty="0">
                <a:solidFill>
                  <a:schemeClr val="dk1"/>
                </a:solidFill>
                <a:latin typeface="Vidaloka" panose="020B0604020202020204" charset="0"/>
                <a:ea typeface="Montserrat"/>
                <a:cs typeface="Montserrat"/>
                <a:sym typeface="Montserrat"/>
              </a:rPr>
              <a:t>Gestion des utilisateurs</a:t>
            </a:r>
            <a:endParaRPr dirty="0">
              <a:solidFill>
                <a:schemeClr val="dk1"/>
              </a:solidFill>
              <a:latin typeface="Vidaloka" panose="020B060402020202020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Image 6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37104475-C107-06DD-AF0F-AD6CBF0A0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816" y="792701"/>
            <a:ext cx="5630365" cy="31696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5"/>
          <p:cNvSpPr txBox="1">
            <a:spLocks noGrp="1"/>
          </p:cNvSpPr>
          <p:nvPr>
            <p:ph type="title"/>
          </p:nvPr>
        </p:nvSpPr>
        <p:spPr>
          <a:xfrm>
            <a:off x="3206045" y="4287375"/>
            <a:ext cx="642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u="sng" dirty="0"/>
              <a:t>Figure 3 </a:t>
            </a:r>
            <a:r>
              <a:rPr lang="fr-FR" sz="1400" b="1" dirty="0"/>
              <a:t>:  </a:t>
            </a:r>
            <a:r>
              <a:rPr lang="fr-FR" sz="1400" dirty="0"/>
              <a:t>Inscription des clients</a:t>
            </a:r>
            <a:endParaRPr sz="1400" dirty="0"/>
          </a:p>
        </p:txBody>
      </p:sp>
      <p:pic>
        <p:nvPicPr>
          <p:cNvPr id="19" name="Image 18" descr="Une image contenant texte, capture d’écran, logiciel, Page web&#10;&#10;Le contenu généré par l’IA peut être incorrect.">
            <a:extLst>
              <a:ext uri="{FF2B5EF4-FFF2-40B4-BE49-F238E27FC236}">
                <a16:creationId xmlns:a16="http://schemas.microsoft.com/office/drawing/2014/main" id="{5C9BACFE-9C92-5925-82F1-9E7E28279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133" y="679834"/>
            <a:ext cx="6163733" cy="3438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9"/>
          <p:cNvSpPr txBox="1">
            <a:spLocks noGrp="1"/>
          </p:cNvSpPr>
          <p:nvPr>
            <p:ph type="subTitle" idx="1"/>
          </p:nvPr>
        </p:nvSpPr>
        <p:spPr>
          <a:xfrm>
            <a:off x="685288" y="3956292"/>
            <a:ext cx="3886712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1400" b="1" u="sng" dirty="0">
                <a:latin typeface="Vidaloka" panose="020B0604020202020204" charset="0"/>
              </a:rPr>
              <a:t>Figure 4 :</a:t>
            </a:r>
            <a:r>
              <a:rPr lang="fr-FR" sz="1400" b="1" dirty="0">
                <a:latin typeface="Vidaloka" panose="020B0604020202020204" charset="0"/>
              </a:rPr>
              <a:t>  </a:t>
            </a:r>
            <a:r>
              <a:rPr lang="fr-FR" sz="1400" dirty="0">
                <a:latin typeface="Vidaloka" panose="020B0604020202020204" charset="0"/>
              </a:rPr>
              <a:t>Génération de rapport par type</a:t>
            </a:r>
            <a:endParaRPr sz="1400" dirty="0">
              <a:latin typeface="Vidaloka" panose="020B0604020202020204" charset="0"/>
            </a:endParaRPr>
          </a:p>
        </p:txBody>
      </p:sp>
      <p:pic>
        <p:nvPicPr>
          <p:cNvPr id="3" name="Image 2" descr="Une image contenant texte, capture d’écran, logiciel, Page web&#10;&#10;Le contenu généré par l’IA peut être incorrect.">
            <a:extLst>
              <a:ext uri="{FF2B5EF4-FFF2-40B4-BE49-F238E27FC236}">
                <a16:creationId xmlns:a16="http://schemas.microsoft.com/office/drawing/2014/main" id="{F16BB4AA-C6FD-F203-BAAD-1958B0FD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13" y="812208"/>
            <a:ext cx="4225378" cy="29808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466A7B2-AA29-4084-ABDA-FE0584266EF6}"/>
              </a:ext>
            </a:extLst>
          </p:cNvPr>
          <p:cNvCxnSpPr>
            <a:cxnSpLocks/>
          </p:cNvCxnSpPr>
          <p:nvPr/>
        </p:nvCxnSpPr>
        <p:spPr>
          <a:xfrm>
            <a:off x="5102578" y="812208"/>
            <a:ext cx="0" cy="3519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040931EE-F38F-9D82-5802-913D3C3D1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274" y="1634874"/>
            <a:ext cx="2615951" cy="18737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68CC3C3-5EF0-6DEB-A5E8-E256E1F32296}"/>
              </a:ext>
            </a:extLst>
          </p:cNvPr>
          <p:cNvSpPr txBox="1"/>
          <p:nvPr/>
        </p:nvSpPr>
        <p:spPr>
          <a:xfrm>
            <a:off x="6045961" y="3796040"/>
            <a:ext cx="2615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latin typeface="Vidaloka" panose="020B0604020202020204" charset="0"/>
              </a:rPr>
              <a:t>Figure 5 :</a:t>
            </a:r>
            <a:r>
              <a:rPr lang="fr-FR" b="1" dirty="0">
                <a:latin typeface="Vidaloka" panose="020B0604020202020204" charset="0"/>
              </a:rPr>
              <a:t>  </a:t>
            </a:r>
            <a:r>
              <a:rPr lang="fr-FR" dirty="0">
                <a:latin typeface="Vidaloka" panose="020B0604020202020204" charset="0"/>
              </a:rPr>
              <a:t>Types de rapport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3"/>
          <p:cNvSpPr txBox="1">
            <a:spLocks noGrp="1"/>
          </p:cNvSpPr>
          <p:nvPr>
            <p:ph type="title"/>
          </p:nvPr>
        </p:nvSpPr>
        <p:spPr>
          <a:xfrm>
            <a:off x="720000" y="1883302"/>
            <a:ext cx="2508622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Contexte général</a:t>
            </a:r>
            <a:endParaRPr dirty="0"/>
          </a:p>
        </p:txBody>
      </p:sp>
      <p:sp>
        <p:nvSpPr>
          <p:cNvPr id="520" name="Google Shape;520;p63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2"/>
                </a:solidFill>
              </a:rPr>
              <a:t>II.</a:t>
            </a:r>
            <a:endParaRPr u="sng" dirty="0">
              <a:solidFill>
                <a:schemeClr val="accent2"/>
              </a:solidFill>
            </a:endParaRPr>
          </a:p>
        </p:txBody>
      </p:sp>
      <p:sp>
        <p:nvSpPr>
          <p:cNvPr id="521" name="Google Shape;521;p63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2"/>
                </a:solidFill>
              </a:rPr>
              <a:t>IV.</a:t>
            </a:r>
            <a:endParaRPr u="sng" dirty="0">
              <a:solidFill>
                <a:schemeClr val="accent2"/>
              </a:solidFill>
            </a:endParaRPr>
          </a:p>
        </p:txBody>
      </p:sp>
      <p:sp>
        <p:nvSpPr>
          <p:cNvPr id="522" name="Google Shape;522;p63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2"/>
                </a:solidFill>
              </a:rPr>
              <a:t>I.</a:t>
            </a:r>
            <a:endParaRPr u="sng" dirty="0">
              <a:solidFill>
                <a:schemeClr val="accent2"/>
              </a:solidFill>
            </a:endParaRPr>
          </a:p>
        </p:txBody>
      </p:sp>
      <p:sp>
        <p:nvSpPr>
          <p:cNvPr id="523" name="Google Shape;523;p63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Objectifs principaux</a:t>
            </a:r>
            <a:endParaRPr dirty="0"/>
          </a:p>
        </p:txBody>
      </p:sp>
      <p:sp>
        <p:nvSpPr>
          <p:cNvPr id="525" name="Google Shape;525;p63"/>
          <p:cNvSpPr txBox="1">
            <a:spLocks noGrp="1"/>
          </p:cNvSpPr>
          <p:nvPr>
            <p:ph type="title" idx="6"/>
          </p:nvPr>
        </p:nvSpPr>
        <p:spPr>
          <a:xfrm>
            <a:off x="5812266" y="1779939"/>
            <a:ext cx="2887067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Analyse des besoins et conception</a:t>
            </a:r>
            <a:endParaRPr dirty="0"/>
          </a:p>
        </p:txBody>
      </p:sp>
      <p:sp>
        <p:nvSpPr>
          <p:cNvPr id="526" name="Google Shape;526;p63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2"/>
                </a:solidFill>
              </a:rPr>
              <a:t>III.</a:t>
            </a:r>
            <a:endParaRPr u="sng" dirty="0">
              <a:solidFill>
                <a:schemeClr val="accent2"/>
              </a:solidFill>
            </a:endParaRPr>
          </a:p>
        </p:txBody>
      </p:sp>
      <p:sp>
        <p:nvSpPr>
          <p:cNvPr id="527" name="Google Shape;527;p63"/>
          <p:cNvSpPr txBox="1">
            <a:spLocks noGrp="1"/>
          </p:cNvSpPr>
          <p:nvPr>
            <p:ph type="title" idx="9"/>
          </p:nvPr>
        </p:nvSpPr>
        <p:spPr>
          <a:xfrm>
            <a:off x="720000" y="3333983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Technologies utilisées</a:t>
            </a:r>
            <a:endParaRPr dirty="0"/>
          </a:p>
        </p:txBody>
      </p:sp>
      <p:sp>
        <p:nvSpPr>
          <p:cNvPr id="529" name="Google Shape;529;p63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Présentation de l’application</a:t>
            </a:r>
            <a:endParaRPr dirty="0"/>
          </a:p>
        </p:txBody>
      </p:sp>
      <p:sp>
        <p:nvSpPr>
          <p:cNvPr id="530" name="Google Shape;530;p63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2"/>
                </a:solidFill>
              </a:rPr>
              <a:t>V.</a:t>
            </a:r>
            <a:endParaRPr u="sng" dirty="0">
              <a:solidFill>
                <a:schemeClr val="accent2"/>
              </a:solidFill>
            </a:endParaRPr>
          </a:p>
        </p:txBody>
      </p:sp>
      <p:sp>
        <p:nvSpPr>
          <p:cNvPr id="532" name="Google Shape;532;p63"/>
          <p:cNvSpPr txBox="1">
            <a:spLocks noGrp="1"/>
          </p:cNvSpPr>
          <p:nvPr>
            <p:ph type="title" idx="18"/>
          </p:nvPr>
        </p:nvSpPr>
        <p:spPr>
          <a:xfrm>
            <a:off x="6087600" y="35160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533" name="Google Shape;533;p63"/>
          <p:cNvSpPr txBox="1">
            <a:spLocks noGrp="1"/>
          </p:cNvSpPr>
          <p:nvPr>
            <p:ph type="title" idx="19"/>
          </p:nvPr>
        </p:nvSpPr>
        <p:spPr>
          <a:xfrm>
            <a:off x="6850200" y="2740879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2"/>
                </a:solidFill>
              </a:rPr>
              <a:t>VI.</a:t>
            </a:r>
            <a:endParaRPr u="sng" dirty="0">
              <a:solidFill>
                <a:schemeClr val="accent2"/>
              </a:solidFill>
            </a:endParaRPr>
          </a:p>
        </p:txBody>
      </p:sp>
      <p:sp>
        <p:nvSpPr>
          <p:cNvPr id="535" name="Google Shape;535;p63"/>
          <p:cNvSpPr txBox="1">
            <a:spLocks noGrp="1"/>
          </p:cNvSpPr>
          <p:nvPr>
            <p:ph type="title" idx="21"/>
          </p:nvPr>
        </p:nvSpPr>
        <p:spPr>
          <a:xfrm>
            <a:off x="2332350" y="383190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Sommaire</a:t>
            </a:r>
            <a:endParaRPr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0"/>
          <p:cNvSpPr txBox="1">
            <a:spLocks noGrp="1"/>
          </p:cNvSpPr>
          <p:nvPr>
            <p:ph type="title"/>
          </p:nvPr>
        </p:nvSpPr>
        <p:spPr>
          <a:xfrm>
            <a:off x="2907913" y="4147781"/>
            <a:ext cx="36668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/>
              <a:t>Figure 6 :</a:t>
            </a:r>
            <a:r>
              <a:rPr lang="en" sz="1400" b="1" dirty="0"/>
              <a:t> </a:t>
            </a:r>
            <a:r>
              <a:rPr lang="en" sz="1400" b="1" u="sng" dirty="0"/>
              <a:t> </a:t>
            </a:r>
            <a:r>
              <a:rPr lang="en" sz="1400" dirty="0"/>
              <a:t>Ajout des prets et retours  </a:t>
            </a:r>
            <a:endParaRPr sz="1400" dirty="0"/>
          </a:p>
        </p:txBody>
      </p:sp>
      <p:pic>
        <p:nvPicPr>
          <p:cNvPr id="7" name="Image 6" descr="Une image contenant texte, logiciel, capture d’écran&#10;&#10;Le contenu généré par l’IA peut être incorrect.">
            <a:extLst>
              <a:ext uri="{FF2B5EF4-FFF2-40B4-BE49-F238E27FC236}">
                <a16:creationId xmlns:a16="http://schemas.microsoft.com/office/drawing/2014/main" id="{2519657C-15F4-FF49-42F5-48BF82064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376" y="620361"/>
            <a:ext cx="6397247" cy="33307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98585ED7-56CB-65B2-6614-937A73B227AC}"/>
              </a:ext>
            </a:extLst>
          </p:cNvPr>
          <p:cNvSpPr txBox="1"/>
          <p:nvPr/>
        </p:nvSpPr>
        <p:spPr>
          <a:xfrm>
            <a:off x="2810933" y="3567289"/>
            <a:ext cx="3951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latin typeface="Vidaloka" panose="020B0604020202020204" charset="0"/>
              </a:rPr>
              <a:t>Figure 7 :</a:t>
            </a:r>
            <a:r>
              <a:rPr lang="fr-FR" b="1" dirty="0">
                <a:latin typeface="Vidaloka" panose="020B0604020202020204" charset="0"/>
              </a:rPr>
              <a:t>  </a:t>
            </a:r>
            <a:r>
              <a:rPr lang="fr-FR" dirty="0">
                <a:latin typeface="Vidaloka" panose="020B0604020202020204" charset="0"/>
              </a:rPr>
              <a:t>Visualisation des prêts en cours</a:t>
            </a:r>
            <a:endParaRPr lang="fr-FR" u="sng" dirty="0">
              <a:latin typeface="Vidaloka" panose="020B0604020202020204" charset="0"/>
            </a:endParaRPr>
          </a:p>
        </p:txBody>
      </p:sp>
      <p:pic>
        <p:nvPicPr>
          <p:cNvPr id="3" name="Image 2" descr="Une image contenant texte, nombre, Police, logiciel&#10;&#10;Le contenu généré par l’IA peut être incorrect.">
            <a:extLst>
              <a:ext uri="{FF2B5EF4-FFF2-40B4-BE49-F238E27FC236}">
                <a16:creationId xmlns:a16="http://schemas.microsoft.com/office/drawing/2014/main" id="{4718B7B0-EC3F-D996-0DF1-ED0351A63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030661"/>
            <a:ext cx="7213600" cy="2107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2"/>
          <p:cNvSpPr txBox="1">
            <a:spLocks noGrp="1"/>
          </p:cNvSpPr>
          <p:nvPr>
            <p:ph type="subTitle" idx="1"/>
          </p:nvPr>
        </p:nvSpPr>
        <p:spPr>
          <a:xfrm>
            <a:off x="3207698" y="3827353"/>
            <a:ext cx="40836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latin typeface="Vidaloka" panose="020B0604020202020204" charset="0"/>
              </a:rPr>
              <a:t>Figure 8 </a:t>
            </a:r>
            <a:r>
              <a:rPr lang="en" b="1" dirty="0">
                <a:latin typeface="Vidaloka" panose="020B0604020202020204" charset="0"/>
              </a:rPr>
              <a:t>: </a:t>
            </a:r>
            <a:r>
              <a:rPr lang="en" dirty="0">
                <a:latin typeface="Vidaloka" panose="020B0604020202020204" charset="0"/>
              </a:rPr>
              <a:t>Gestion des amendes</a:t>
            </a:r>
            <a:endParaRPr dirty="0">
              <a:latin typeface="Vidaloka" panose="020B0604020202020204" charset="0"/>
            </a:endParaRPr>
          </a:p>
        </p:txBody>
      </p:sp>
      <p:pic>
        <p:nvPicPr>
          <p:cNvPr id="7" name="Image 6" descr="Une image contenant texte, logiciel, capture d’écran&#10;&#10;Le contenu généré par l’IA peut être incorrect.">
            <a:extLst>
              <a:ext uri="{FF2B5EF4-FFF2-40B4-BE49-F238E27FC236}">
                <a16:creationId xmlns:a16="http://schemas.microsoft.com/office/drawing/2014/main" id="{0DFF03D2-959E-5553-393E-05943BBAA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813" y="1003697"/>
            <a:ext cx="5664374" cy="26990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3"/>
          <p:cNvSpPr txBox="1">
            <a:spLocks noGrp="1"/>
          </p:cNvSpPr>
          <p:nvPr>
            <p:ph type="subTitle" idx="1"/>
          </p:nvPr>
        </p:nvSpPr>
        <p:spPr>
          <a:xfrm>
            <a:off x="3101325" y="3873505"/>
            <a:ext cx="294135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u="sng" dirty="0">
                <a:latin typeface="Vidaloka" panose="020B0604020202020204" charset="0"/>
              </a:rPr>
              <a:t>Figure 9 </a:t>
            </a:r>
            <a:r>
              <a:rPr lang="en" b="1" dirty="0">
                <a:latin typeface="Vidaloka" panose="020B0604020202020204" charset="0"/>
              </a:rPr>
              <a:t>: </a:t>
            </a:r>
            <a:r>
              <a:rPr lang="en" dirty="0">
                <a:latin typeface="Vidaloka" panose="020B0604020202020204" charset="0"/>
              </a:rPr>
              <a:t>Page gestion documents</a:t>
            </a:r>
            <a:endParaRPr dirty="0">
              <a:latin typeface="Vidaloka" panose="020B0604020202020204" charset="0"/>
            </a:endParaRPr>
          </a:p>
        </p:txBody>
      </p:sp>
      <p:pic>
        <p:nvPicPr>
          <p:cNvPr id="9" name="Image 8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5AAF43BB-3C91-3F75-5758-74681A85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869" y="724117"/>
            <a:ext cx="5634906" cy="3046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4"/>
          <p:cNvSpPr txBox="1">
            <a:spLocks noGrp="1"/>
          </p:cNvSpPr>
          <p:nvPr>
            <p:ph type="title"/>
          </p:nvPr>
        </p:nvSpPr>
        <p:spPr>
          <a:xfrm>
            <a:off x="2761145" y="4077688"/>
            <a:ext cx="37299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/>
              <a:t>Figure 10 </a:t>
            </a:r>
            <a:r>
              <a:rPr lang="en" sz="1400" b="1" dirty="0"/>
              <a:t>:  </a:t>
            </a:r>
            <a:r>
              <a:rPr lang="en" sz="1400" dirty="0"/>
              <a:t>Consultation et réservation client</a:t>
            </a:r>
            <a:endParaRPr sz="1400" dirty="0"/>
          </a:p>
        </p:txBody>
      </p:sp>
      <p:pic>
        <p:nvPicPr>
          <p:cNvPr id="3" name="Image 2" descr="Une image contenant texte, logiciel, Icône d’ordinateur, Page web&#10;&#10;Le contenu généré par l’IA peut être incorrect.">
            <a:extLst>
              <a:ext uri="{FF2B5EF4-FFF2-40B4-BE49-F238E27FC236}">
                <a16:creationId xmlns:a16="http://schemas.microsoft.com/office/drawing/2014/main" id="{D947BA4C-5937-4680-B178-B91C843DB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057" y="779462"/>
            <a:ext cx="6096000" cy="3067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F02E582-4C79-D5E3-D633-CD85BB7E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955870"/>
            <a:ext cx="7717500" cy="572700"/>
          </a:xfrm>
        </p:spPr>
        <p:txBody>
          <a:bodyPr/>
          <a:lstStyle/>
          <a:p>
            <a:r>
              <a:rPr lang="fr-FR" sz="1400" b="1" u="sng" dirty="0"/>
              <a:t>Figure 11 </a:t>
            </a:r>
            <a:r>
              <a:rPr lang="fr-FR" sz="1400" dirty="0"/>
              <a:t>:  Visualisation des prêts du client</a:t>
            </a:r>
          </a:p>
        </p:txBody>
      </p:sp>
      <p:pic>
        <p:nvPicPr>
          <p:cNvPr id="5" name="Image 4" descr="Une image contenant text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75996799-6DC5-159C-FD75-03F306237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55166"/>
            <a:ext cx="5791200" cy="28729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6"/>
          <p:cNvSpPr txBox="1">
            <a:spLocks noGrp="1"/>
          </p:cNvSpPr>
          <p:nvPr>
            <p:ph type="title"/>
          </p:nvPr>
        </p:nvSpPr>
        <p:spPr>
          <a:xfrm>
            <a:off x="2879678" y="3869242"/>
            <a:ext cx="33846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/>
              <a:t>Figure 12 </a:t>
            </a:r>
            <a:r>
              <a:rPr lang="en" sz="1400" b="1" dirty="0"/>
              <a:t>:  </a:t>
            </a:r>
            <a:r>
              <a:rPr lang="en" sz="1400" dirty="0"/>
              <a:t>Visualisation des réservations du client</a:t>
            </a:r>
            <a:endParaRPr sz="1400" dirty="0"/>
          </a:p>
        </p:txBody>
      </p:sp>
      <p:pic>
        <p:nvPicPr>
          <p:cNvPr id="3" name="Image 2" descr="Une image contenant text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AE47A25-8BCC-0890-7802-E239A8E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55" y="987908"/>
            <a:ext cx="5802489" cy="26518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89"/>
          <p:cNvSpPr txBox="1">
            <a:spLocks noGrp="1"/>
          </p:cNvSpPr>
          <p:nvPr>
            <p:ph type="title"/>
          </p:nvPr>
        </p:nvSpPr>
        <p:spPr>
          <a:xfrm>
            <a:off x="3010500" y="680343"/>
            <a:ext cx="3123000" cy="832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u="sng" dirty="0"/>
              <a:t>VI. Conclusion </a:t>
            </a:r>
            <a:endParaRPr u="sng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703175E-617C-9F0C-A5F2-36BF25F901B7}"/>
              </a:ext>
            </a:extLst>
          </p:cNvPr>
          <p:cNvSpPr txBox="1"/>
          <p:nvPr/>
        </p:nvSpPr>
        <p:spPr>
          <a:xfrm>
            <a:off x="914400" y="1998133"/>
            <a:ext cx="72700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Vidaloka" panose="020B0604020202020204" charset="0"/>
                <a:sym typeface="Wingdings" panose="05000000000000000000" pitchFamily="2" charset="2"/>
              </a:rPr>
              <a:t></a:t>
            </a:r>
            <a:r>
              <a:rPr lang="fr-FR" dirty="0">
                <a:latin typeface="Vidaloka" panose="020B0604020202020204" charset="0"/>
              </a:rPr>
              <a:t>  Système complet de gestion des documents </a:t>
            </a:r>
          </a:p>
          <a:p>
            <a:br>
              <a:rPr lang="fr-FR" dirty="0">
                <a:latin typeface="Vidaloka" panose="020B0604020202020204" charset="0"/>
              </a:rPr>
            </a:br>
            <a:r>
              <a:rPr lang="fr-FR" dirty="0">
                <a:latin typeface="Vidaloka" panose="020B0604020202020204" charset="0"/>
                <a:sym typeface="Wingdings" panose="05000000000000000000" pitchFamily="2" charset="2"/>
              </a:rPr>
              <a:t></a:t>
            </a:r>
            <a:r>
              <a:rPr lang="fr-FR" dirty="0">
                <a:latin typeface="Vidaloka" panose="020B0604020202020204" charset="0"/>
              </a:rPr>
              <a:t> Module de prêt/retour automatisé avec calcul des pénalités</a:t>
            </a:r>
          </a:p>
          <a:p>
            <a:br>
              <a:rPr lang="fr-FR" dirty="0">
                <a:latin typeface="Vidaloka" panose="020B0604020202020204" charset="0"/>
              </a:rPr>
            </a:br>
            <a:r>
              <a:rPr lang="fr-FR" dirty="0">
                <a:latin typeface="Vidaloka" panose="020B0604020202020204" charset="0"/>
                <a:sym typeface="Wingdings" panose="05000000000000000000" pitchFamily="2" charset="2"/>
              </a:rPr>
              <a:t> </a:t>
            </a:r>
            <a:r>
              <a:rPr lang="fr-FR" dirty="0">
                <a:latin typeface="Vidaloka" panose="020B0604020202020204" charset="0"/>
              </a:rPr>
              <a:t>Interfaces simples, facile à manipuler</a:t>
            </a:r>
          </a:p>
          <a:p>
            <a:br>
              <a:rPr lang="fr-FR" dirty="0">
                <a:latin typeface="Vidaloka" panose="020B0604020202020204" charset="0"/>
              </a:rPr>
            </a:br>
            <a:r>
              <a:rPr lang="fr-FR" dirty="0">
                <a:latin typeface="Vidaloka" panose="020B0604020202020204" charset="0"/>
                <a:sym typeface="Wingdings" panose="05000000000000000000" pitchFamily="2" charset="2"/>
              </a:rPr>
              <a:t> </a:t>
            </a:r>
            <a:r>
              <a:rPr lang="fr-FR" dirty="0">
                <a:latin typeface="Vidaloka" panose="020B0604020202020204" charset="0"/>
              </a:rPr>
              <a:t>Génération de rapports statistiques par 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>
            <a:extLst>
              <a:ext uri="{FF2B5EF4-FFF2-40B4-BE49-F238E27FC236}">
                <a16:creationId xmlns:a16="http://schemas.microsoft.com/office/drawing/2014/main" id="{0E42A70E-D62F-494E-B5FF-B1A707E81289}"/>
              </a:ext>
            </a:extLst>
          </p:cNvPr>
          <p:cNvSpPr txBox="1"/>
          <p:nvPr/>
        </p:nvSpPr>
        <p:spPr>
          <a:xfrm>
            <a:off x="620889" y="1694587"/>
            <a:ext cx="50574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10000"/>
                  </a:schemeClr>
                </a:solidFill>
              </a:rPr>
              <a:t>Merci de votre attention !!!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>
            <a:spLocks noGrp="1"/>
          </p:cNvSpPr>
          <p:nvPr>
            <p:ph type="title"/>
          </p:nvPr>
        </p:nvSpPr>
        <p:spPr>
          <a:xfrm>
            <a:off x="2770625" y="57477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I. </a:t>
            </a:r>
            <a:r>
              <a:rPr lang="en" sz="3600" u="sng" dirty="0"/>
              <a:t>Contexte général</a:t>
            </a:r>
            <a:endParaRPr sz="3600" u="sng" dirty="0"/>
          </a:p>
        </p:txBody>
      </p:sp>
      <p:sp>
        <p:nvSpPr>
          <p:cNvPr id="495" name="Google Shape;495;p61"/>
          <p:cNvSpPr txBox="1">
            <a:spLocks noGrp="1"/>
          </p:cNvSpPr>
          <p:nvPr>
            <p:ph type="body" idx="1"/>
          </p:nvPr>
        </p:nvSpPr>
        <p:spPr>
          <a:xfrm>
            <a:off x="846953" y="1952727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SzPts val="1100"/>
              <a:buNone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bibliothèques municipales gèrent de milliers de documents et d’utilisateurs par jours. Diriger l’ensemble de ces ressources est une tache pénible et peut engendrer beaucoup de problèmes. À ce niveau, l’intervention de notre application Java permet d’assurer la centralisation et l’automatisation des processus. Garantissant ainsi un gain énorme de temps, en plus de la réduction des erreurs.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5"/>
          <p:cNvSpPr txBox="1">
            <a:spLocks noGrp="1"/>
          </p:cNvSpPr>
          <p:nvPr>
            <p:ph type="subTitle" idx="1"/>
          </p:nvPr>
        </p:nvSpPr>
        <p:spPr>
          <a:xfrm>
            <a:off x="699900" y="1675901"/>
            <a:ext cx="5891400" cy="1305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4400" b="1" dirty="0">
                <a:latin typeface="Vidaloka" panose="020B0604020202020204" charset="0"/>
              </a:rPr>
              <a:t>II. </a:t>
            </a:r>
            <a:r>
              <a:rPr lang="fr-FR" sz="4400" b="1" u="sng" dirty="0">
                <a:latin typeface="Vidaloka" panose="020B0604020202020204" charset="0"/>
              </a:rPr>
              <a:t>Objectifs </a:t>
            </a:r>
            <a:r>
              <a:rPr lang="fr-FR" sz="4400" b="1" dirty="0">
                <a:latin typeface="Vidaloka" panose="020B0604020202020204" charset="0"/>
              </a:rPr>
              <a:t>	</a:t>
            </a:r>
            <a:r>
              <a:rPr lang="fr-FR" sz="4400" b="1" u="sng" dirty="0">
                <a:latin typeface="Vidaloka" panose="020B0604020202020204" charset="0"/>
              </a:rPr>
              <a:t>principaux</a:t>
            </a:r>
            <a:endParaRPr sz="4400" b="1" u="sng" dirty="0">
              <a:latin typeface="Vidalok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4"/>
          <p:cNvSpPr txBox="1">
            <a:spLocks noGrp="1"/>
          </p:cNvSpPr>
          <p:nvPr>
            <p:ph type="subTitle" idx="1"/>
          </p:nvPr>
        </p:nvSpPr>
        <p:spPr>
          <a:xfrm>
            <a:off x="685804" y="652768"/>
            <a:ext cx="7992532" cy="3172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endParaRPr lang="fr-FR" sz="1600" dirty="0">
              <a:latin typeface="Vidaloka" panose="020B0604020202020204" charset="0"/>
              <a:cs typeface="Vani" panose="020B0502040204020203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endParaRPr lang="fr-FR" sz="1600" dirty="0">
              <a:latin typeface="Vidaloka" panose="020B0604020202020204" charset="0"/>
              <a:cs typeface="Vani" panose="020B0502040204020203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endParaRPr lang="fr-FR" sz="1600" b="1" dirty="0">
              <a:latin typeface="Vidaloka" panose="020B0604020202020204" charset="0"/>
              <a:cs typeface="Vani" panose="020B0502040204020203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lang="fr-FR" sz="1600" dirty="0">
              <a:latin typeface="Vidaloka" panose="020B0604020202020204" charset="0"/>
              <a:cs typeface="Vani" panose="020B0502040204020203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3C3823F-F767-9372-2CB6-9C94722EF294}"/>
              </a:ext>
            </a:extLst>
          </p:cNvPr>
          <p:cNvSpPr txBox="1"/>
          <p:nvPr/>
        </p:nvSpPr>
        <p:spPr>
          <a:xfrm>
            <a:off x="2873022" y="2218267"/>
            <a:ext cx="3397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fr-FR" sz="2800" b="1" u="sng" dirty="0">
                <a:latin typeface="Vidaloka" panose="020B0604020202020204" charset="0"/>
                <a:cs typeface="Vani" panose="020B0502040204020203" pitchFamily="18" charset="0"/>
              </a:rPr>
              <a:t>Objectifs principaux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387662B-70CB-FD32-B407-D423ADA63447}"/>
              </a:ext>
            </a:extLst>
          </p:cNvPr>
          <p:cNvSpPr/>
          <p:nvPr/>
        </p:nvSpPr>
        <p:spPr>
          <a:xfrm>
            <a:off x="2540000" y="2111022"/>
            <a:ext cx="4075289" cy="77893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BB082D1-088E-B4E0-BEB3-9BB49DE6A91D}"/>
              </a:ext>
            </a:extLst>
          </p:cNvPr>
          <p:cNvCxnSpPr>
            <a:cxnSpLocks/>
          </p:cNvCxnSpPr>
          <p:nvPr/>
        </p:nvCxnSpPr>
        <p:spPr>
          <a:xfrm flipV="1">
            <a:off x="4605863" y="1370065"/>
            <a:ext cx="0" cy="74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6BD4188-86A2-5A53-5B46-7676F57A8444}"/>
              </a:ext>
            </a:extLst>
          </p:cNvPr>
          <p:cNvCxnSpPr>
            <a:cxnSpLocks/>
          </p:cNvCxnSpPr>
          <p:nvPr/>
        </p:nvCxnSpPr>
        <p:spPr>
          <a:xfrm flipH="1">
            <a:off x="1761067" y="2479877"/>
            <a:ext cx="7676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B77E153-642D-E0A3-4033-6AA136EE6C00}"/>
              </a:ext>
            </a:extLst>
          </p:cNvPr>
          <p:cNvCxnSpPr>
            <a:cxnSpLocks/>
            <a:endCxn id="517" idx="0"/>
          </p:cNvCxnSpPr>
          <p:nvPr/>
        </p:nvCxnSpPr>
        <p:spPr>
          <a:xfrm>
            <a:off x="4571999" y="2889956"/>
            <a:ext cx="0" cy="713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54F1508-9C79-BBD0-4293-B01782D26A4A}"/>
              </a:ext>
            </a:extLst>
          </p:cNvPr>
          <p:cNvCxnSpPr>
            <a:cxnSpLocks/>
          </p:cNvCxnSpPr>
          <p:nvPr/>
        </p:nvCxnSpPr>
        <p:spPr>
          <a:xfrm>
            <a:off x="6615289" y="2474233"/>
            <a:ext cx="784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6BBD31E4-3B2C-99EE-4001-FCE5763DCB9B}"/>
              </a:ext>
            </a:extLst>
          </p:cNvPr>
          <p:cNvSpPr txBox="1"/>
          <p:nvPr/>
        </p:nvSpPr>
        <p:spPr>
          <a:xfrm>
            <a:off x="3618084" y="652768"/>
            <a:ext cx="2098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Centraliser la gestion des documents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DDFE197-F3B6-D6C7-16CB-73E2009F8425}"/>
              </a:ext>
            </a:extLst>
          </p:cNvPr>
          <p:cNvSpPr txBox="1"/>
          <p:nvPr/>
        </p:nvSpPr>
        <p:spPr>
          <a:xfrm>
            <a:off x="465664" y="2206978"/>
            <a:ext cx="12474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Gérer les utilisateurs </a:t>
            </a:r>
          </a:p>
          <a:p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86594BA-5583-CE44-5641-26DC0A86D743}"/>
              </a:ext>
            </a:extLst>
          </p:cNvPr>
          <p:cNvSpPr txBox="1"/>
          <p:nvPr/>
        </p:nvSpPr>
        <p:spPr>
          <a:xfrm>
            <a:off x="3714042" y="3714903"/>
            <a:ext cx="1749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Faciliter les prêts et les retours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8BE14A7-0280-0632-7EAF-C9EFCE2F25F3}"/>
              </a:ext>
            </a:extLst>
          </p:cNvPr>
          <p:cNvSpPr txBox="1"/>
          <p:nvPr/>
        </p:nvSpPr>
        <p:spPr>
          <a:xfrm>
            <a:off x="7461956" y="2218267"/>
            <a:ext cx="1631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Générer des rapports </a:t>
            </a:r>
          </a:p>
        </p:txBody>
      </p:sp>
      <p:sp>
        <p:nvSpPr>
          <p:cNvPr id="516" name="Parchemin : horizontal 515">
            <a:extLst>
              <a:ext uri="{FF2B5EF4-FFF2-40B4-BE49-F238E27FC236}">
                <a16:creationId xmlns:a16="http://schemas.microsoft.com/office/drawing/2014/main" id="{6F33B9DC-7125-BA41-BA19-25AE5663C79E}"/>
              </a:ext>
            </a:extLst>
          </p:cNvPr>
          <p:cNvSpPr/>
          <p:nvPr/>
        </p:nvSpPr>
        <p:spPr>
          <a:xfrm>
            <a:off x="186267" y="2020713"/>
            <a:ext cx="1591724" cy="986482"/>
          </a:xfrm>
          <a:prstGeom prst="horizontalScrol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7" name="Parchemin : horizontal 516">
            <a:extLst>
              <a:ext uri="{FF2B5EF4-FFF2-40B4-BE49-F238E27FC236}">
                <a16:creationId xmlns:a16="http://schemas.microsoft.com/office/drawing/2014/main" id="{D84AB39E-DC06-787D-929F-95C942DF8AD8}"/>
              </a:ext>
            </a:extLst>
          </p:cNvPr>
          <p:cNvSpPr/>
          <p:nvPr/>
        </p:nvSpPr>
        <p:spPr>
          <a:xfrm>
            <a:off x="3618084" y="3480174"/>
            <a:ext cx="1907830" cy="986482"/>
          </a:xfrm>
          <a:prstGeom prst="horizontalScrol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8" name="Parchemin : horizontal 517">
            <a:extLst>
              <a:ext uri="{FF2B5EF4-FFF2-40B4-BE49-F238E27FC236}">
                <a16:creationId xmlns:a16="http://schemas.microsoft.com/office/drawing/2014/main" id="{E4EE0E59-0CCC-54DD-C920-7B5AA035B606}"/>
              </a:ext>
            </a:extLst>
          </p:cNvPr>
          <p:cNvSpPr/>
          <p:nvPr/>
        </p:nvSpPr>
        <p:spPr>
          <a:xfrm>
            <a:off x="7419634" y="2020713"/>
            <a:ext cx="1591724" cy="986482"/>
          </a:xfrm>
          <a:prstGeom prst="horizontalScrol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9" name="Parchemin : horizontal 518">
            <a:extLst>
              <a:ext uri="{FF2B5EF4-FFF2-40B4-BE49-F238E27FC236}">
                <a16:creationId xmlns:a16="http://schemas.microsoft.com/office/drawing/2014/main" id="{A6D30F57-DC27-0940-AEDD-9CC4A392346A}"/>
              </a:ext>
            </a:extLst>
          </p:cNvPr>
          <p:cNvSpPr/>
          <p:nvPr/>
        </p:nvSpPr>
        <p:spPr>
          <a:xfrm>
            <a:off x="3454401" y="482830"/>
            <a:ext cx="2262000" cy="986482"/>
          </a:xfrm>
          <a:prstGeom prst="horizontalScrol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>
            <a:spLocks noGrp="1"/>
          </p:cNvSpPr>
          <p:nvPr>
            <p:ph type="subTitle" idx="1"/>
          </p:nvPr>
        </p:nvSpPr>
        <p:spPr>
          <a:xfrm>
            <a:off x="581624" y="1653425"/>
            <a:ext cx="6257325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b="1" dirty="0">
                <a:latin typeface="Vidaloka" panose="020B0604020202020204" charset="0"/>
              </a:rPr>
              <a:t>III. </a:t>
            </a:r>
            <a:r>
              <a:rPr lang="fr-FR" sz="4000" b="1" u="sng" dirty="0">
                <a:latin typeface="Vidaloka" panose="020B0604020202020204" charset="0"/>
              </a:rPr>
              <a:t>Analyse des besoins et Conception</a:t>
            </a:r>
            <a:endParaRPr sz="4000" b="1" u="sng" dirty="0">
              <a:latin typeface="Vidaloka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Acteurs en action</a:t>
            </a:r>
            <a:endParaRPr u="sng" dirty="0"/>
          </a:p>
        </p:txBody>
      </p:sp>
      <p:pic>
        <p:nvPicPr>
          <p:cNvPr id="13" name="Image 12" descr="Une image contenant croquis, diagramme, conception, origami&#10;&#10;Le contenu généré par l’IA peut être incorrect.">
            <a:extLst>
              <a:ext uri="{FF2B5EF4-FFF2-40B4-BE49-F238E27FC236}">
                <a16:creationId xmlns:a16="http://schemas.microsoft.com/office/drawing/2014/main" id="{EB93DA36-72C0-5EB2-AE7F-B86B0994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500" y="1366837"/>
            <a:ext cx="3833000" cy="26068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>
          <a:extLst>
            <a:ext uri="{FF2B5EF4-FFF2-40B4-BE49-F238E27FC236}">
              <a16:creationId xmlns:a16="http://schemas.microsoft.com/office/drawing/2014/main" id="{AF9FA825-A9F8-7F8E-7256-6D1C11E07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8">
            <a:extLst>
              <a:ext uri="{FF2B5EF4-FFF2-40B4-BE49-F238E27FC236}">
                <a16:creationId xmlns:a16="http://schemas.microsoft.com/office/drawing/2014/main" id="{F768E5B7-DAC2-C98B-051F-ACEDF6BFED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550" y="416025"/>
            <a:ext cx="74529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1. Besoins fonctionnels</a:t>
            </a:r>
            <a:endParaRPr sz="3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DC03C44-5940-9364-628B-B8FC293F32EB}"/>
              </a:ext>
            </a:extLst>
          </p:cNvPr>
          <p:cNvSpPr txBox="1"/>
          <p:nvPr/>
        </p:nvSpPr>
        <p:spPr>
          <a:xfrm>
            <a:off x="504825" y="1419225"/>
            <a:ext cx="4543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 dirty="0">
                <a:solidFill>
                  <a:schemeClr val="accent2"/>
                </a:solidFill>
              </a:rPr>
              <a:t>1.1 Diagrammes de cas d’utilisation : </a:t>
            </a:r>
            <a:r>
              <a:rPr lang="fr-FR" dirty="0"/>
              <a:t>	</a:t>
            </a:r>
          </a:p>
          <a:p>
            <a:endParaRPr lang="fr-FR" u="sng" dirty="0"/>
          </a:p>
          <a:p>
            <a:r>
              <a:rPr lang="fr-FR" u="sng" dirty="0"/>
              <a:t>Client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01D3F-745E-13C8-F472-E8557E1D16DE}"/>
              </a:ext>
            </a:extLst>
          </p:cNvPr>
          <p:cNvSpPr/>
          <p:nvPr/>
        </p:nvSpPr>
        <p:spPr>
          <a:xfrm>
            <a:off x="4238625" y="2000250"/>
            <a:ext cx="45719" cy="2447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DB230F-CB8E-44A2-53E9-8A8A44B747CD}"/>
              </a:ext>
            </a:extLst>
          </p:cNvPr>
          <p:cNvSpPr txBox="1"/>
          <p:nvPr/>
        </p:nvSpPr>
        <p:spPr>
          <a:xfrm>
            <a:off x="4705350" y="1924050"/>
            <a:ext cx="1897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Bibliothécaire :</a:t>
            </a:r>
          </a:p>
        </p:txBody>
      </p:sp>
      <p:pic>
        <p:nvPicPr>
          <p:cNvPr id="22" name="Image 21" descr="Une image contenant texte,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AEC20B1F-4031-2F8E-B248-4868C0451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630" y="2364518"/>
            <a:ext cx="2980820" cy="2350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 2" descr="Une image contenant texte, capture d’écran, lune, cercle&#10;&#10;Le contenu généré par l’IA peut être incorrect.">
            <a:extLst>
              <a:ext uri="{FF2B5EF4-FFF2-40B4-BE49-F238E27FC236}">
                <a16:creationId xmlns:a16="http://schemas.microsoft.com/office/drawing/2014/main" id="{04EDFB71-708B-6455-1E12-9245A839A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50" y="2364517"/>
            <a:ext cx="2452006" cy="2350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8201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>
          <a:extLst>
            <a:ext uri="{FF2B5EF4-FFF2-40B4-BE49-F238E27FC236}">
              <a16:creationId xmlns:a16="http://schemas.microsoft.com/office/drawing/2014/main" id="{1B7C4E9B-ED52-E44B-8C4E-51D89AF4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8">
            <a:extLst>
              <a:ext uri="{FF2B5EF4-FFF2-40B4-BE49-F238E27FC236}">
                <a16:creationId xmlns:a16="http://schemas.microsoft.com/office/drawing/2014/main" id="{F35925CA-A86A-3398-37EC-57B533A80D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550" y="416025"/>
            <a:ext cx="74529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1. Besoins fonctionnels</a:t>
            </a:r>
            <a:endParaRPr sz="3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3542155-2633-B7AC-4B71-48C54C51234E}"/>
              </a:ext>
            </a:extLst>
          </p:cNvPr>
          <p:cNvSpPr txBox="1"/>
          <p:nvPr/>
        </p:nvSpPr>
        <p:spPr>
          <a:xfrm>
            <a:off x="504825" y="1419225"/>
            <a:ext cx="4543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 dirty="0">
                <a:solidFill>
                  <a:schemeClr val="accent2"/>
                </a:solidFill>
              </a:rPr>
              <a:t>1.1 Diagrammes de cas d’utilisation : </a:t>
            </a:r>
            <a:r>
              <a:rPr lang="fr-FR" dirty="0"/>
              <a:t>	</a:t>
            </a:r>
          </a:p>
          <a:p>
            <a:endParaRPr lang="fr-FR" u="sng" dirty="0"/>
          </a:p>
          <a:p>
            <a:r>
              <a:rPr lang="fr-FR" u="sng" dirty="0"/>
              <a:t>Préposé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4980D1-F5D4-6019-EA37-79B377A317B2}"/>
              </a:ext>
            </a:extLst>
          </p:cNvPr>
          <p:cNvSpPr/>
          <p:nvPr/>
        </p:nvSpPr>
        <p:spPr>
          <a:xfrm>
            <a:off x="4238625" y="2000250"/>
            <a:ext cx="45719" cy="2447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A3636B4-4B98-B42F-3582-C00145B0EBB0}"/>
              </a:ext>
            </a:extLst>
          </p:cNvPr>
          <p:cNvSpPr txBox="1"/>
          <p:nvPr/>
        </p:nvSpPr>
        <p:spPr>
          <a:xfrm>
            <a:off x="4705350" y="1924050"/>
            <a:ext cx="1897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Administrateur :</a:t>
            </a:r>
          </a:p>
        </p:txBody>
      </p:sp>
      <p:pic>
        <p:nvPicPr>
          <p:cNvPr id="9" name="Image 8" descr="Une image contenant capture d’écran, texte, cercle&#10;&#10;Le contenu généré par l’IA peut être incorrect.">
            <a:extLst>
              <a:ext uri="{FF2B5EF4-FFF2-40B4-BE49-F238E27FC236}">
                <a16:creationId xmlns:a16="http://schemas.microsoft.com/office/drawing/2014/main" id="{8F3FBE07-114D-4707-3B75-21B8FCC48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3" y="2515030"/>
            <a:ext cx="3071592" cy="1823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 11" descr="Une image contenant texte,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6C171991-85A2-5417-E8A3-22A9DA5F7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0" y="2515030"/>
            <a:ext cx="2802254" cy="19331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9597178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356</Words>
  <Application>Microsoft Office PowerPoint</Application>
  <PresentationFormat>Affichage à l'écran (16:9)</PresentationFormat>
  <Paragraphs>74</Paragraphs>
  <Slides>28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6" baseType="lpstr">
      <vt:lpstr>Times New Roman</vt:lpstr>
      <vt:lpstr>Merriweather Light</vt:lpstr>
      <vt:lpstr>Crimson Text</vt:lpstr>
      <vt:lpstr>Vidaloka</vt:lpstr>
      <vt:lpstr>Montserrat</vt:lpstr>
      <vt:lpstr>Arial</vt:lpstr>
      <vt:lpstr>Lato</vt:lpstr>
      <vt:lpstr>Minimalist Business Slides XL by Slidesgo</vt:lpstr>
      <vt:lpstr>Gestion des documents d’une Bibliothèque municipale </vt:lpstr>
      <vt:lpstr>Contexte général</vt:lpstr>
      <vt:lpstr>I. Contexte général</vt:lpstr>
      <vt:lpstr>Présentation PowerPoint</vt:lpstr>
      <vt:lpstr>Présentation PowerPoint</vt:lpstr>
      <vt:lpstr>Présentation PowerPoint</vt:lpstr>
      <vt:lpstr>Acteurs en action</vt:lpstr>
      <vt:lpstr>1. Besoins fonctionnels</vt:lpstr>
      <vt:lpstr>1. Besoins fonctionnels</vt:lpstr>
      <vt:lpstr>2. Besoins non fonctionnels</vt:lpstr>
      <vt:lpstr>Présentation PowerPoint</vt:lpstr>
      <vt:lpstr>1.2 Diagramme de classe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Figure 3 :  Inscription des clients</vt:lpstr>
      <vt:lpstr>Présentation PowerPoint</vt:lpstr>
      <vt:lpstr>Figure 6 :  Ajout des prets et retours  </vt:lpstr>
      <vt:lpstr>Présentation PowerPoint</vt:lpstr>
      <vt:lpstr>Présentation PowerPoint</vt:lpstr>
      <vt:lpstr>Présentation PowerPoint</vt:lpstr>
      <vt:lpstr>Figure 10 :  Consultation et réservation client</vt:lpstr>
      <vt:lpstr>Figure 11 :  Visualisation des prêts du client</vt:lpstr>
      <vt:lpstr>Figure 12 :  Visualisation des réservations du client</vt:lpstr>
      <vt:lpstr>VI. Conclusion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kerroumadam1@gmail.com</cp:lastModifiedBy>
  <cp:revision>10</cp:revision>
  <dcterms:modified xsi:type="dcterms:W3CDTF">2025-06-08T13:07:55Z</dcterms:modified>
</cp:coreProperties>
</file>